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342E056-592C-423D-9E08-0AED12DC866D}"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597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4EAF4-FF6C-4594-9F32-5521C1F26C79}"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E056-592C-423D-9E08-0AED12DC866D}" type="slidenum">
              <a:rPr lang="en-US" smtClean="0"/>
              <a:pPr/>
              <a:t>‹#›</a:t>
            </a:fld>
            <a:endParaRPr lang="en-US"/>
          </a:p>
        </p:txBody>
      </p:sp>
    </p:spTree>
    <p:extLst>
      <p:ext uri="{BB962C8B-B14F-4D97-AF65-F5344CB8AC3E}">
        <p14:creationId xmlns:p14="http://schemas.microsoft.com/office/powerpoint/2010/main" xmlns="" val="126516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0523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03101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spTree>
    <p:extLst>
      <p:ext uri="{BB962C8B-B14F-4D97-AF65-F5344CB8AC3E}">
        <p14:creationId xmlns:p14="http://schemas.microsoft.com/office/powerpoint/2010/main" xmlns="" val="3493507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2957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731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5222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2254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spTree>
    <p:extLst>
      <p:ext uri="{BB962C8B-B14F-4D97-AF65-F5344CB8AC3E}">
        <p14:creationId xmlns:p14="http://schemas.microsoft.com/office/powerpoint/2010/main" xmlns="" val="60438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4EAF4-FF6C-4594-9F32-5521C1F26C7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E056-592C-423D-9E08-0AED12DC866D}"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5730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A4EAF4-FF6C-4594-9F32-5521C1F26C79}"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E056-592C-423D-9E08-0AED12DC866D}" type="slidenum">
              <a:rPr lang="en-US" smtClean="0"/>
              <a:pPr/>
              <a:t>‹#›</a:t>
            </a:fld>
            <a:endParaRPr lang="en-US"/>
          </a:p>
        </p:txBody>
      </p:sp>
    </p:spTree>
    <p:extLst>
      <p:ext uri="{BB962C8B-B14F-4D97-AF65-F5344CB8AC3E}">
        <p14:creationId xmlns:p14="http://schemas.microsoft.com/office/powerpoint/2010/main" xmlns="" val="147170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A4EAF4-FF6C-4594-9F32-5521C1F26C79}" type="datetimeFigureOut">
              <a:rPr lang="en-US" smtClean="0"/>
              <a:pPr/>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2E056-592C-423D-9E08-0AED12DC866D}"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4214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A4EAF4-FF6C-4594-9F32-5521C1F26C79}" type="datetimeFigureOut">
              <a:rPr lang="en-US" smtClean="0"/>
              <a:pPr/>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2E056-592C-423D-9E08-0AED12DC866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44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4EAF4-FF6C-4594-9F32-5521C1F26C79}" type="datetimeFigureOut">
              <a:rPr lang="en-US" smtClean="0"/>
              <a:pPr/>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2E056-592C-423D-9E08-0AED12DC866D}" type="slidenum">
              <a:rPr lang="en-US" smtClean="0"/>
              <a:pPr/>
              <a:t>‹#›</a:t>
            </a:fld>
            <a:endParaRPr lang="en-US"/>
          </a:p>
        </p:txBody>
      </p:sp>
    </p:spTree>
    <p:extLst>
      <p:ext uri="{BB962C8B-B14F-4D97-AF65-F5344CB8AC3E}">
        <p14:creationId xmlns:p14="http://schemas.microsoft.com/office/powerpoint/2010/main" xmlns="" val="27867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4EAF4-FF6C-4594-9F32-5521C1F26C79}"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E056-592C-423D-9E08-0AED12DC866D}"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0008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4EAF4-FF6C-4594-9F32-5521C1F26C79}"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E056-592C-423D-9E08-0AED12DC866D}" type="slidenum">
              <a:rPr lang="en-US" smtClean="0"/>
              <a:pPr/>
              <a:t>‹#›</a:t>
            </a:fld>
            <a:endParaRPr lang="en-US"/>
          </a:p>
        </p:txBody>
      </p:sp>
    </p:spTree>
    <p:extLst>
      <p:ext uri="{BB962C8B-B14F-4D97-AF65-F5344CB8AC3E}">
        <p14:creationId xmlns:p14="http://schemas.microsoft.com/office/powerpoint/2010/main" xmlns="" val="364214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A4EAF4-FF6C-4594-9F32-5521C1F26C79}" type="datetimeFigureOut">
              <a:rPr lang="en-US" smtClean="0"/>
              <a:pPr/>
              <a:t>7/18/2018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42E056-592C-423D-9E08-0AED12DC866D}" type="slidenum">
              <a:rPr lang="en-US" smtClean="0"/>
              <a:pPr/>
              <a:t>‹#›</a:t>
            </a:fld>
            <a:endParaRPr lang="en-US"/>
          </a:p>
        </p:txBody>
      </p:sp>
    </p:spTree>
    <p:extLst>
      <p:ext uri="{BB962C8B-B14F-4D97-AF65-F5344CB8AC3E}">
        <p14:creationId xmlns:p14="http://schemas.microsoft.com/office/powerpoint/2010/main" xmlns="" val="2246721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SOFTENING METHOD OF WATER</a:t>
            </a:r>
            <a:endParaRPr lang="en-US" sz="2800" dirty="0"/>
          </a:p>
        </p:txBody>
      </p:sp>
      <p:sp>
        <p:nvSpPr>
          <p:cNvPr id="3" name="Subtitle 2"/>
          <p:cNvSpPr>
            <a:spLocks noGrp="1"/>
          </p:cNvSpPr>
          <p:nvPr>
            <p:ph type="subTitle" idx="1"/>
          </p:nvPr>
        </p:nvSpPr>
        <p:spPr/>
        <p:txBody>
          <a:bodyPr/>
          <a:lstStyle/>
          <a:p>
            <a:r>
              <a:rPr lang="en-US" b="1" dirty="0" smtClean="0"/>
              <a:t>PREPARED BY PROF. NAZMA AHMED </a:t>
            </a:r>
          </a:p>
          <a:p>
            <a:r>
              <a:rPr lang="en-US" b="1" dirty="0" smtClean="0"/>
              <a:t>B.E. FIRST SEMESTER ENGINEERING CHEMISTRY</a:t>
            </a:r>
            <a:r>
              <a:rPr lang="en-US" dirty="0" smtClean="0"/>
              <a:t> </a:t>
            </a:r>
            <a:endParaRPr lang="en-US" dirty="0"/>
          </a:p>
        </p:txBody>
      </p:sp>
    </p:spTree>
    <p:extLst>
      <p:ext uri="{BB962C8B-B14F-4D97-AF65-F5344CB8AC3E}">
        <p14:creationId xmlns:p14="http://schemas.microsoft.com/office/powerpoint/2010/main" xmlns="" val="167108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METHODS OF LIME – SODA PROCESS </a:t>
            </a:r>
            <a:endParaRPr lang="en-US" dirty="0"/>
          </a:p>
        </p:txBody>
      </p:sp>
      <p:sp>
        <p:nvSpPr>
          <p:cNvPr id="3" name="Content Placeholder 2"/>
          <p:cNvSpPr>
            <a:spLocks noGrp="1"/>
          </p:cNvSpPr>
          <p:nvPr>
            <p:ph idx="1"/>
          </p:nvPr>
        </p:nvSpPr>
        <p:spPr>
          <a:xfrm>
            <a:off x="1295401" y="2802591"/>
            <a:ext cx="9601196" cy="3318936"/>
          </a:xfrm>
        </p:spPr>
        <p:txBody>
          <a:bodyPr/>
          <a:lstStyle/>
          <a:p>
            <a:pPr defTabSz="914400" eaLnBrk="0" fontAlgn="base" hangingPunct="0">
              <a:spcBef>
                <a:spcPct val="0"/>
              </a:spcBef>
              <a:spcAft>
                <a:spcPct val="0"/>
              </a:spcAft>
              <a:buClrTx/>
              <a:buSzTx/>
            </a:pP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Batch cold process</a:t>
            </a:r>
            <a:endParaRPr lang="en-US" sz="2000" dirty="0">
              <a:solidFill>
                <a:schemeClr val="tx1"/>
              </a:solidFill>
            </a:endParaRPr>
          </a:p>
          <a:p>
            <a:pPr marL="0" lvl="0" indent="0" defTabSz="914400" eaLnBrk="0" fontAlgn="base" hangingPunct="0">
              <a:spcBef>
                <a:spcPct val="0"/>
              </a:spcBef>
              <a:spcAft>
                <a:spcPct val="0"/>
              </a:spcAft>
              <a:buClrTx/>
              <a:buSzTx/>
              <a:buFontTx/>
              <a:buChar char="•"/>
            </a:pPr>
            <a:r>
              <a:rPr lang="en-US" dirty="0" smtClean="0">
                <a:solidFill>
                  <a:schemeClr val="tx1"/>
                </a:solidFill>
                <a:latin typeface="Cambria" panose="02040503050406030204" pitchFamily="18" charset="0"/>
                <a:ea typeface="Calibri" panose="020F0502020204030204" pitchFamily="34" charset="0"/>
                <a:cs typeface="Calibri" panose="020F0502020204030204" pitchFamily="34" charset="0"/>
              </a:rPr>
              <a:t>  Continuous </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cold process</a:t>
            </a:r>
            <a:endParaRPr lang="en-US" sz="2000" dirty="0">
              <a:solidFill>
                <a:schemeClr val="tx1"/>
              </a:solidFill>
            </a:endParaRPr>
          </a:p>
          <a:p>
            <a:pPr marL="0" lvl="0" indent="0" defTabSz="914400" eaLnBrk="0" fontAlgn="base" hangingPunct="0">
              <a:spcBef>
                <a:spcPct val="0"/>
              </a:spcBef>
              <a:spcAft>
                <a:spcPct val="0"/>
              </a:spcAft>
              <a:buClrTx/>
              <a:buSzTx/>
              <a:buFontTx/>
              <a:buChar char="•"/>
            </a:pPr>
            <a:r>
              <a:rPr lang="en-US" dirty="0" smtClean="0">
                <a:solidFill>
                  <a:schemeClr val="tx1"/>
                </a:solidFill>
                <a:latin typeface="Cambria" panose="02040503050406030204" pitchFamily="18" charset="0"/>
                <a:ea typeface="Calibri" panose="020F0502020204030204" pitchFamily="34" charset="0"/>
                <a:cs typeface="Calibri" panose="020F0502020204030204" pitchFamily="34" charset="0"/>
              </a:rPr>
              <a:t>  Batch </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hot process</a:t>
            </a:r>
            <a:endParaRPr lang="en-US"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ClrTx/>
              <a:buSzTx/>
            </a:pPr>
            <a:r>
              <a:rPr lang="en-US" dirty="0">
                <a:solidFill>
                  <a:schemeClr val="tx1"/>
                </a:solidFill>
                <a:latin typeface="Cambria" panose="02040503050406030204" pitchFamily="18" charset="0"/>
                <a:ea typeface="Times New Roman" panose="02020603050405020304" pitchFamily="18" charset="0"/>
                <a:cs typeface="Times New Roman" panose="02020603050405020304" pitchFamily="18" charset="0"/>
              </a:rPr>
              <a:t>Continuous hot process</a:t>
            </a:r>
            <a:r>
              <a:rPr lang="en-US" sz="2000" dirty="0">
                <a:solidFill>
                  <a:schemeClr val="tx1"/>
                </a:solidFill>
              </a:rPr>
              <a:t> </a:t>
            </a:r>
            <a:endParaRPr lang="en-US" sz="3600" dirty="0">
              <a:solidFill>
                <a:schemeClr val="tx1"/>
              </a:solidFill>
              <a:latin typeface="Arial" panose="020B0604020202020204" pitchFamily="34" charset="0"/>
            </a:endParaRPr>
          </a:p>
          <a:p>
            <a:endParaRPr lang="en-US" dirty="0"/>
          </a:p>
        </p:txBody>
      </p:sp>
      <p:sp>
        <p:nvSpPr>
          <p:cNvPr id="4" name="Rectangle 2"/>
          <p:cNvSpPr>
            <a:spLocks noChangeArrowheads="1"/>
          </p:cNvSpPr>
          <p:nvPr/>
        </p:nvSpPr>
        <p:spPr bwMode="auto">
          <a:xfrm>
            <a:off x="0" y="245659"/>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742950" y="51819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173429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THANK YOU </a:t>
            </a:r>
            <a:endParaRPr lang="en-US" dirty="0"/>
          </a:p>
        </p:txBody>
      </p:sp>
    </p:spTree>
    <p:extLst>
      <p:ext uri="{BB962C8B-B14F-4D97-AF65-F5344CB8AC3E}">
        <p14:creationId xmlns:p14="http://schemas.microsoft.com/office/powerpoint/2010/main" xmlns="" val="3228311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OF WATER: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Process of removing soluble salts of calcium and magnesium from hard water is known as softening of water. </a:t>
            </a:r>
          </a:p>
          <a:p>
            <a:r>
              <a:rPr lang="en-US" dirty="0"/>
              <a:t>The softening of water is based on the principal that, the soluble salts of calcium and magnesium   are converted into their insoluble salts. Thus the insoluble salts get separated from water and it becomes soft.</a:t>
            </a:r>
          </a:p>
          <a:p>
            <a:r>
              <a:rPr lang="en-US" dirty="0"/>
              <a:t> The methods of softening hard water are grouped into two categories as,</a:t>
            </a:r>
          </a:p>
          <a:p>
            <a:pPr lvl="0"/>
            <a:r>
              <a:rPr lang="en-US" dirty="0"/>
              <a:t>Methods of softening temporary hard water: </a:t>
            </a:r>
          </a:p>
          <a:p>
            <a:pPr marL="0" indent="0">
              <a:buNone/>
            </a:pPr>
            <a:r>
              <a:rPr lang="en-US" dirty="0" smtClean="0"/>
              <a:t>	There </a:t>
            </a:r>
            <a:r>
              <a:rPr lang="en-US" dirty="0"/>
              <a:t>are two different methods of softening temporary hard water as,</a:t>
            </a:r>
          </a:p>
          <a:p>
            <a:pPr lvl="0"/>
            <a:r>
              <a:rPr lang="en-US" dirty="0"/>
              <a:t>Boiling Method     </a:t>
            </a:r>
          </a:p>
          <a:p>
            <a:pPr lvl="0"/>
            <a:r>
              <a:rPr lang="en-US" dirty="0"/>
              <a:t>Clark’s method</a:t>
            </a:r>
          </a:p>
          <a:p>
            <a:endParaRPr lang="en-US" dirty="0"/>
          </a:p>
        </p:txBody>
      </p:sp>
    </p:spTree>
    <p:extLst>
      <p:ext uri="{BB962C8B-B14F-4D97-AF65-F5344CB8AC3E}">
        <p14:creationId xmlns:p14="http://schemas.microsoft.com/office/powerpoint/2010/main" xmlns="" val="480117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Boiling </a:t>
            </a:r>
            <a:r>
              <a:rPr lang="en-US" b="1" dirty="0"/>
              <a:t>Method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method of softening the temporary hard water by simply boiling it is known as boiling method. In this method on boiling at high temperature, the bicarbonates of calcium and magnesium get decomposed into their respective insoluble carbonates. This method can not be used on large scale.</a:t>
            </a:r>
          </a:p>
          <a:p>
            <a:pPr lvl="0"/>
            <a:r>
              <a:rPr lang="en-US" dirty="0" err="1">
                <a:solidFill>
                  <a:schemeClr val="tx1"/>
                </a:solidFill>
                <a:latin typeface="Cambria" panose="02040503050406030204" pitchFamily="18" charset="0"/>
                <a:ea typeface="Times New Roman" panose="02020603050405020304" pitchFamily="18" charset="0"/>
              </a:rPr>
              <a:t>Ca</a:t>
            </a:r>
            <a:r>
              <a:rPr lang="en-US" dirty="0">
                <a:solidFill>
                  <a:schemeClr val="tx1"/>
                </a:solidFill>
                <a:latin typeface="Cambria" panose="02040503050406030204" pitchFamily="18" charset="0"/>
                <a:ea typeface="Times New Roman" panose="02020603050405020304" pitchFamily="18" charset="0"/>
              </a:rPr>
              <a:t> (HCO</a:t>
            </a:r>
            <a:r>
              <a:rPr lang="en-US" baseline="-30000" dirty="0">
                <a:solidFill>
                  <a:schemeClr val="tx1"/>
                </a:solidFill>
                <a:latin typeface="Cambria" panose="02040503050406030204" pitchFamily="18" charset="0"/>
                <a:ea typeface="Times New Roman" panose="02020603050405020304" pitchFamily="18" charset="0"/>
              </a:rPr>
              <a:t>3</a:t>
            </a:r>
            <a:r>
              <a:rPr lang="en-US" dirty="0">
                <a:solidFill>
                  <a:schemeClr val="tx1"/>
                </a:solidFill>
                <a:latin typeface="Cambria" panose="02040503050406030204" pitchFamily="18" charset="0"/>
                <a:ea typeface="Times New Roman" panose="02020603050405020304" pitchFamily="18" charset="0"/>
              </a:rPr>
              <a:t>)</a:t>
            </a:r>
            <a:r>
              <a:rPr lang="en-US" baseline="-30000" dirty="0">
                <a:solidFill>
                  <a:schemeClr val="tx1"/>
                </a:solidFill>
                <a:latin typeface="Cambria" panose="02040503050406030204" pitchFamily="18" charset="0"/>
                <a:ea typeface="Times New Roman" panose="02020603050405020304" pitchFamily="18" charset="0"/>
              </a:rPr>
              <a:t> 2</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a:t>
            </a:r>
            <a:r>
              <a:rPr lang="en-US" dirty="0">
                <a:solidFill>
                  <a:schemeClr val="tx1"/>
                </a:solidFill>
                <a:latin typeface="Cambria" panose="02040503050406030204" pitchFamily="18" charset="0"/>
                <a:ea typeface="Times New Roman" panose="02020603050405020304" pitchFamily="18" charset="0"/>
              </a:rPr>
              <a:t>CaCO</a:t>
            </a:r>
            <a:r>
              <a:rPr lang="en-US"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3   </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 +</a:t>
            </a:r>
            <a:r>
              <a:rPr lang="en-US"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H</a:t>
            </a:r>
            <a:r>
              <a:rPr lang="en-US" baseline="-30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2</a:t>
            </a:r>
            <a:r>
              <a:rPr lang="en-US"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O+CO</a:t>
            </a:r>
            <a:r>
              <a:rPr lang="en-US" baseline="-30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2</a:t>
            </a:r>
          </a:p>
          <a:p>
            <a:pPr marL="0" lvl="0" indent="419100" algn="just" defTabSz="914400" eaLnBrk="0" fontAlgn="base" hangingPunct="0">
              <a:spcBef>
                <a:spcPct val="0"/>
              </a:spcBef>
              <a:spcAft>
                <a:spcPct val="0"/>
              </a:spcAft>
              <a:buClrTx/>
              <a:buSzTx/>
              <a:buNone/>
            </a:pPr>
            <a:r>
              <a:rPr lang="en-US" sz="2000" dirty="0">
                <a:solidFill>
                  <a:schemeClr val="tx1"/>
                </a:solidFill>
                <a:latin typeface="Cambria" panose="02040503050406030204" pitchFamily="18" charset="0"/>
                <a:ea typeface="Times New Roman" panose="02020603050405020304" pitchFamily="18" charset="0"/>
              </a:rPr>
              <a:t>Mg(HCO</a:t>
            </a:r>
            <a:r>
              <a:rPr lang="en-US" sz="2000" baseline="-30000" dirty="0">
                <a:solidFill>
                  <a:schemeClr val="tx1"/>
                </a:solidFill>
                <a:latin typeface="Cambria" panose="02040503050406030204" pitchFamily="18" charset="0"/>
                <a:ea typeface="Times New Roman" panose="02020603050405020304" pitchFamily="18" charset="0"/>
              </a:rPr>
              <a:t>3</a:t>
            </a:r>
            <a:r>
              <a:rPr lang="en-US" sz="2000" dirty="0">
                <a:solidFill>
                  <a:schemeClr val="tx1"/>
                </a:solidFill>
                <a:latin typeface="Cambria" panose="02040503050406030204" pitchFamily="18" charset="0"/>
                <a:ea typeface="Times New Roman" panose="02020603050405020304" pitchFamily="18" charset="0"/>
              </a:rPr>
              <a:t>)</a:t>
            </a:r>
            <a:r>
              <a:rPr lang="en-US" sz="2000" baseline="-30000" dirty="0">
                <a:solidFill>
                  <a:schemeClr val="tx1"/>
                </a:solidFill>
                <a:latin typeface="Cambria" panose="02040503050406030204" pitchFamily="18" charset="0"/>
                <a:ea typeface="Times New Roman" panose="02020603050405020304" pitchFamily="18" charset="0"/>
              </a:rPr>
              <a:t>2</a:t>
            </a: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a:t>
            </a:r>
            <a:r>
              <a:rPr lang="en-US" sz="2000" dirty="0">
                <a:solidFill>
                  <a:schemeClr val="tx1"/>
                </a:solidFill>
                <a:latin typeface="Cambria" panose="02040503050406030204" pitchFamily="18" charset="0"/>
                <a:ea typeface="Times New Roman" panose="02020603050405020304" pitchFamily="18" charset="0"/>
              </a:rPr>
              <a:t>MgCO</a:t>
            </a:r>
            <a:r>
              <a:rPr lang="en-US" sz="2000"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3   </a:t>
            </a: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a:t>
            </a:r>
            <a:r>
              <a:rPr lang="en-US" sz="2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H</a:t>
            </a:r>
            <a:r>
              <a:rPr lang="en-US" sz="2000" baseline="-30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2</a:t>
            </a:r>
            <a:r>
              <a:rPr lang="en-US" sz="2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O+CO</a:t>
            </a:r>
            <a:r>
              <a:rPr lang="en-US" sz="2000" baseline="-30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2</a:t>
            </a:r>
            <a:endParaRPr lang="en-US" sz="1800" dirty="0" smtClean="0">
              <a:solidFill>
                <a:schemeClr val="tx1"/>
              </a:solidFill>
              <a:sym typeface="Wingdings" panose="05000000000000000000" pitchFamily="2" charset="2"/>
            </a:endParaRPr>
          </a:p>
          <a:p>
            <a:pPr marL="0" lvl="0" indent="419100" algn="just" defTabSz="914400" eaLnBrk="0" fontAlgn="base" hangingPunct="0">
              <a:spcBef>
                <a:spcPct val="0"/>
              </a:spcBef>
              <a:spcAft>
                <a:spcPct val="0"/>
              </a:spcAft>
              <a:buClrTx/>
              <a:buSzTx/>
              <a:buNone/>
            </a:pPr>
            <a:r>
              <a:rPr lang="en-US" sz="2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Soluble </a:t>
            </a: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bicarbonates     insoluble carbonates</a:t>
            </a:r>
          </a:p>
          <a:p>
            <a:pPr lvl="0"/>
            <a:endParaRPr lang="en-US" sz="2000" dirty="0">
              <a:solidFill>
                <a:schemeClr val="tx1"/>
              </a:solidFill>
              <a:sym typeface="Wingdings" panose="05000000000000000000" pitchFamily="2" charset="2"/>
            </a:endParaRPr>
          </a:p>
          <a:p>
            <a:endParaRPr lang="en-US" dirty="0"/>
          </a:p>
        </p:txBody>
      </p:sp>
      <p:sp>
        <p:nvSpPr>
          <p:cNvPr id="8" name="AutoShape 4"/>
          <p:cNvSpPr>
            <a:spLocks noChangeShapeType="1"/>
          </p:cNvSpPr>
          <p:nvPr/>
        </p:nvSpPr>
        <p:spPr bwMode="auto">
          <a:xfrm>
            <a:off x="2047875" y="466725"/>
            <a:ext cx="9525" cy="1619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138376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Clark’s </a:t>
            </a:r>
            <a:r>
              <a:rPr lang="en-US" b="1" dirty="0"/>
              <a:t>Method :</a:t>
            </a:r>
            <a:r>
              <a:rPr lang="en-US" dirty="0"/>
              <a:t/>
            </a:r>
            <a:br>
              <a:rPr lang="en-US" dirty="0"/>
            </a:br>
            <a:endParaRPr lang="en-US" dirty="0"/>
          </a:p>
        </p:txBody>
      </p:sp>
      <p:sp>
        <p:nvSpPr>
          <p:cNvPr id="3" name="Content Placeholder 2"/>
          <p:cNvSpPr>
            <a:spLocks noGrp="1"/>
          </p:cNvSpPr>
          <p:nvPr>
            <p:ph idx="1"/>
          </p:nvPr>
        </p:nvSpPr>
        <p:spPr>
          <a:xfrm>
            <a:off x="1582004" y="2952717"/>
            <a:ext cx="9601196" cy="3318936"/>
          </a:xfrm>
        </p:spPr>
        <p:txBody>
          <a:bodyPr/>
          <a:lstStyle/>
          <a:p>
            <a:r>
              <a:rPr lang="en-US" dirty="0"/>
              <a:t>The method of softening the temporary hard water by using Lime is known is as Clark’s method. In this method, the calculated quantity of lime is added to hard water. The lime reacts with soluble bicarbonates of calcium and magnesium to produce respective insoluble carbonates. In this method, excess lime should not be used because the excess lime remaining behind in water causes hardness of </a:t>
            </a:r>
            <a:r>
              <a:rPr lang="en-US" dirty="0" smtClean="0"/>
              <a:t>water.</a:t>
            </a:r>
          </a:p>
          <a:p>
            <a:pPr lvl="0"/>
            <a:r>
              <a:rPr lang="en-US" dirty="0" err="1">
                <a:solidFill>
                  <a:schemeClr val="tx1"/>
                </a:solidFill>
                <a:latin typeface="Cambria" panose="02040503050406030204" pitchFamily="18" charset="0"/>
                <a:ea typeface="Times New Roman" panose="02020603050405020304" pitchFamily="18" charset="0"/>
              </a:rPr>
              <a:t>Ca</a:t>
            </a:r>
            <a:r>
              <a:rPr lang="en-US" dirty="0">
                <a:solidFill>
                  <a:schemeClr val="tx1"/>
                </a:solidFill>
                <a:latin typeface="Cambria" panose="02040503050406030204" pitchFamily="18" charset="0"/>
                <a:ea typeface="Times New Roman" panose="02020603050405020304" pitchFamily="18" charset="0"/>
              </a:rPr>
              <a:t> (HCO</a:t>
            </a:r>
            <a:r>
              <a:rPr lang="en-US" baseline="-30000" dirty="0">
                <a:solidFill>
                  <a:schemeClr val="tx1"/>
                </a:solidFill>
                <a:latin typeface="Cambria" panose="02040503050406030204" pitchFamily="18" charset="0"/>
                <a:ea typeface="Times New Roman" panose="02020603050405020304" pitchFamily="18" charset="0"/>
              </a:rPr>
              <a:t>3</a:t>
            </a:r>
            <a:r>
              <a:rPr lang="en-US" dirty="0">
                <a:solidFill>
                  <a:schemeClr val="tx1"/>
                </a:solidFill>
                <a:latin typeface="Cambria" panose="02040503050406030204" pitchFamily="18" charset="0"/>
                <a:ea typeface="Times New Roman" panose="02020603050405020304" pitchFamily="18" charset="0"/>
              </a:rPr>
              <a:t>)</a:t>
            </a:r>
            <a:r>
              <a:rPr lang="en-US" baseline="-30000" dirty="0">
                <a:solidFill>
                  <a:schemeClr val="tx1"/>
                </a:solidFill>
                <a:latin typeface="Cambria" panose="02040503050406030204" pitchFamily="18" charset="0"/>
                <a:ea typeface="Times New Roman" panose="02020603050405020304" pitchFamily="18" charset="0"/>
              </a:rPr>
              <a:t>2</a:t>
            </a:r>
            <a:r>
              <a:rPr lang="en-US" dirty="0">
                <a:solidFill>
                  <a:schemeClr val="tx1"/>
                </a:solidFill>
                <a:latin typeface="Cambria" panose="02040503050406030204" pitchFamily="18" charset="0"/>
                <a:ea typeface="Times New Roman" panose="02020603050405020304" pitchFamily="18" charset="0"/>
              </a:rPr>
              <a:t>+Ca (OH)</a:t>
            </a:r>
            <a:r>
              <a:rPr lang="en-US" baseline="-30000" dirty="0">
                <a:solidFill>
                  <a:schemeClr val="tx1"/>
                </a:solidFill>
                <a:latin typeface="Cambria" panose="02040503050406030204" pitchFamily="18" charset="0"/>
                <a:ea typeface="Times New Roman" panose="02020603050405020304" pitchFamily="18" charset="0"/>
              </a:rPr>
              <a:t>2     </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a:t>
            </a:r>
            <a:r>
              <a:rPr lang="en-US" dirty="0">
                <a:solidFill>
                  <a:schemeClr val="tx1"/>
                </a:solidFill>
                <a:latin typeface="Cambria" panose="02040503050406030204" pitchFamily="18" charset="0"/>
                <a:ea typeface="Times New Roman" panose="02020603050405020304" pitchFamily="18" charset="0"/>
              </a:rPr>
              <a:t>CaCO</a:t>
            </a:r>
            <a:r>
              <a:rPr lang="en-US"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3</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     +CaCO</a:t>
            </a:r>
            <a:r>
              <a:rPr lang="en-US"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3     </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+2H</a:t>
            </a:r>
            <a:r>
              <a:rPr lang="en-US"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2</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O</a:t>
            </a:r>
          </a:p>
          <a:p>
            <a:endParaRPr lang="en-US" dirty="0" smtClean="0"/>
          </a:p>
          <a:p>
            <a:endParaRPr lang="en-US" dirty="0"/>
          </a:p>
        </p:txBody>
      </p:sp>
      <p:sp>
        <p:nvSpPr>
          <p:cNvPr id="15" name="Rectangle 13"/>
          <p:cNvSpPr>
            <a:spLocks noChangeArrowheads="1"/>
          </p:cNvSpPr>
          <p:nvPr/>
        </p:nvSpPr>
        <p:spPr bwMode="auto">
          <a:xfrm>
            <a:off x="286602" y="48468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60030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342900" algn="just" defTabSz="914400" eaLnBrk="0" fontAlgn="base" hangingPunct="0">
              <a:spcBef>
                <a:spcPct val="0"/>
              </a:spcBef>
              <a:spcAft>
                <a:spcPct val="0"/>
              </a:spcAft>
              <a:buClrTx/>
              <a:buSzTx/>
              <a:buNone/>
            </a:pPr>
            <a:r>
              <a:rPr lang="en-US" sz="2000" dirty="0">
                <a:solidFill>
                  <a:schemeClr val="tx1"/>
                </a:solidFill>
                <a:latin typeface="Cambria" panose="02040503050406030204" pitchFamily="18" charset="0"/>
                <a:ea typeface="Times New Roman" panose="02020603050405020304" pitchFamily="18" charset="0"/>
              </a:rPr>
              <a:t>Mg (HCO</a:t>
            </a:r>
            <a:r>
              <a:rPr lang="en-US" sz="2000" baseline="-30000" dirty="0">
                <a:solidFill>
                  <a:schemeClr val="tx1"/>
                </a:solidFill>
                <a:latin typeface="Cambria" panose="02040503050406030204" pitchFamily="18" charset="0"/>
                <a:ea typeface="Times New Roman" panose="02020603050405020304" pitchFamily="18" charset="0"/>
              </a:rPr>
              <a:t>3</a:t>
            </a:r>
            <a:r>
              <a:rPr lang="en-US" sz="2000" dirty="0">
                <a:solidFill>
                  <a:schemeClr val="tx1"/>
                </a:solidFill>
                <a:latin typeface="Cambria" panose="02040503050406030204" pitchFamily="18" charset="0"/>
                <a:ea typeface="Times New Roman" panose="02020603050405020304" pitchFamily="18" charset="0"/>
              </a:rPr>
              <a:t>)</a:t>
            </a:r>
            <a:r>
              <a:rPr lang="en-US" sz="2000" baseline="-30000" dirty="0">
                <a:solidFill>
                  <a:schemeClr val="tx1"/>
                </a:solidFill>
                <a:latin typeface="Cambria" panose="02040503050406030204" pitchFamily="18" charset="0"/>
                <a:ea typeface="Times New Roman" panose="02020603050405020304" pitchFamily="18" charset="0"/>
              </a:rPr>
              <a:t>2</a:t>
            </a:r>
            <a:r>
              <a:rPr lang="en-US" sz="2000" dirty="0">
                <a:solidFill>
                  <a:schemeClr val="tx1"/>
                </a:solidFill>
                <a:latin typeface="Cambria" panose="02040503050406030204" pitchFamily="18" charset="0"/>
                <a:ea typeface="Times New Roman" panose="02020603050405020304" pitchFamily="18" charset="0"/>
              </a:rPr>
              <a:t>+2Ca (OH)</a:t>
            </a:r>
            <a:r>
              <a:rPr lang="en-US" sz="2000" baseline="-30000" dirty="0">
                <a:solidFill>
                  <a:schemeClr val="tx1"/>
                </a:solidFill>
                <a:latin typeface="Cambria" panose="02040503050406030204" pitchFamily="18" charset="0"/>
                <a:ea typeface="Times New Roman" panose="02020603050405020304" pitchFamily="18" charset="0"/>
              </a:rPr>
              <a:t>2   </a:t>
            </a: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a:t>
            </a:r>
            <a:r>
              <a:rPr lang="en-US" sz="2000" dirty="0">
                <a:solidFill>
                  <a:schemeClr val="tx1"/>
                </a:solidFill>
                <a:latin typeface="Cambria" panose="02040503050406030204" pitchFamily="18" charset="0"/>
                <a:ea typeface="Times New Roman" panose="02020603050405020304" pitchFamily="18" charset="0"/>
              </a:rPr>
              <a:t>Mg(OH)</a:t>
            </a:r>
            <a:r>
              <a:rPr lang="en-US" sz="2000"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2    </a:t>
            </a: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 + 2CaCO</a:t>
            </a:r>
            <a:r>
              <a:rPr lang="en-US" sz="2000"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3     </a:t>
            </a: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+2H</a:t>
            </a:r>
            <a:r>
              <a:rPr lang="en-US" sz="2000"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2</a:t>
            </a: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O</a:t>
            </a:r>
            <a:endParaRPr lang="en-US" sz="2000" dirty="0">
              <a:solidFill>
                <a:schemeClr val="tx1"/>
              </a:solidFill>
              <a:sym typeface="Wingdings" panose="05000000000000000000" pitchFamily="2" charset="2"/>
            </a:endParaRPr>
          </a:p>
          <a:p>
            <a:pPr marL="0" lvl="0" indent="342900" algn="just" defTabSz="914400" eaLnBrk="0" fontAlgn="base" hangingPunct="0">
              <a:spcBef>
                <a:spcPct val="0"/>
              </a:spcBef>
              <a:spcAft>
                <a:spcPct val="0"/>
              </a:spcAft>
              <a:buClrTx/>
              <a:buSzTx/>
              <a:buNone/>
            </a:pPr>
            <a:r>
              <a:rPr lang="en-US" sz="2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         Soluble bicarbonates lime             insoluble hydroxide &amp;  carbonates </a:t>
            </a:r>
          </a:p>
          <a:p>
            <a:endParaRPr lang="en-US" dirty="0"/>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044194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Methods of  softening permanent hard water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	There </a:t>
            </a:r>
            <a:r>
              <a:rPr lang="en-US" dirty="0"/>
              <a:t>are four different methods of softening permanent hard water as,</a:t>
            </a:r>
          </a:p>
          <a:p>
            <a:pPr lvl="0"/>
            <a:r>
              <a:rPr lang="en-US" dirty="0"/>
              <a:t>Soda ash </a:t>
            </a:r>
            <a:r>
              <a:rPr lang="en-US" dirty="0" smtClean="0"/>
              <a:t>method</a:t>
            </a:r>
            <a:endParaRPr lang="en-US" dirty="0"/>
          </a:p>
          <a:p>
            <a:pPr lvl="0"/>
            <a:r>
              <a:rPr lang="en-US" dirty="0"/>
              <a:t>Lime soda </a:t>
            </a:r>
            <a:r>
              <a:rPr lang="en-US" dirty="0" smtClean="0"/>
              <a:t>method</a:t>
            </a:r>
            <a:endParaRPr lang="en-US" dirty="0"/>
          </a:p>
          <a:p>
            <a:pPr lvl="0"/>
            <a:r>
              <a:rPr lang="en-US" dirty="0" err="1"/>
              <a:t>Permutite</a:t>
            </a:r>
            <a:r>
              <a:rPr lang="en-US" dirty="0"/>
              <a:t> method</a:t>
            </a:r>
          </a:p>
          <a:p>
            <a:pPr lvl="0"/>
            <a:r>
              <a:rPr lang="en-US" dirty="0"/>
              <a:t>Ion exchange </a:t>
            </a:r>
            <a:r>
              <a:rPr lang="en-US" dirty="0" smtClean="0"/>
              <a:t>method.</a:t>
            </a:r>
            <a:endParaRPr lang="en-US" dirty="0"/>
          </a:p>
          <a:p>
            <a:endParaRPr lang="en-US" dirty="0"/>
          </a:p>
        </p:txBody>
      </p:sp>
    </p:spTree>
    <p:extLst>
      <p:ext uri="{BB962C8B-B14F-4D97-AF65-F5344CB8AC3E}">
        <p14:creationId xmlns:p14="http://schemas.microsoft.com/office/powerpoint/2010/main" xmlns="" val="3397025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1).Soda </a:t>
            </a:r>
            <a:r>
              <a:rPr lang="en-US" b="1" dirty="0"/>
              <a:t>Ash Method: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 Soda ash is commercial name of sodium carbonate (Na2CO3). In soda ash method, the soda ash is added to hard water. The soda ash reacts with the soluble salts of calcium and magnesium from hard water to produce insoluble carbonates. Thus the water becomes soft.</a:t>
            </a:r>
          </a:p>
          <a:p>
            <a:pPr lvl="0"/>
            <a:r>
              <a:rPr lang="en-US" dirty="0" err="1">
                <a:solidFill>
                  <a:schemeClr val="tx1"/>
                </a:solidFill>
                <a:latin typeface="Cambria" panose="02040503050406030204" pitchFamily="18" charset="0"/>
                <a:ea typeface="Calibri" panose="020F0502020204030204" pitchFamily="34" charset="0"/>
                <a:cs typeface="Calibri" panose="020F0502020204030204" pitchFamily="34" charset="0"/>
              </a:rPr>
              <a:t>Ca</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 (HCO</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rPr>
              <a:t>3</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rPr>
              <a:t>2</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+Na</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rPr>
              <a:t>2</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CO</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rPr>
              <a:t>3  </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  </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CaCO</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3</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   +2NaHCO</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3</a:t>
            </a:r>
            <a:endParaRPr lang="en-US"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endParaRPr>
          </a:p>
          <a:p>
            <a:pPr lvl="0"/>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CaCl</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rPr>
              <a:t>2            </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+Na</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rPr>
              <a:t>2</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CO</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rPr>
              <a:t>3  </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rPr>
              <a:t>  </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CaCO</a:t>
            </a:r>
            <a:r>
              <a:rPr lang="en-US" baseline="-30000"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3</a:t>
            </a:r>
            <a:r>
              <a:rPr lang="en-US" dirty="0">
                <a:solidFill>
                  <a:schemeClr val="tx1"/>
                </a:solidFill>
                <a:latin typeface="Cambria" panose="02040503050406030204" pitchFamily="18" charset="0"/>
                <a:ea typeface="Calibri" panose="020F0502020204030204" pitchFamily="34" charset="0"/>
                <a:cs typeface="Calibri" panose="020F0502020204030204" pitchFamily="34" charset="0"/>
                <a:sym typeface="Wingdings" panose="05000000000000000000" pitchFamily="2" charset="2"/>
              </a:rPr>
              <a:t>   +2NaCl</a:t>
            </a:r>
          </a:p>
          <a:p>
            <a:r>
              <a:rPr lang="en-US" dirty="0"/>
              <a:t>Mg (HCO</a:t>
            </a:r>
            <a:r>
              <a:rPr lang="en-US" baseline="-25000" dirty="0"/>
              <a:t>3</a:t>
            </a:r>
            <a:r>
              <a:rPr lang="en-US" dirty="0"/>
              <a:t>)</a:t>
            </a:r>
            <a:r>
              <a:rPr lang="en-US" baseline="-25000" dirty="0"/>
              <a:t>2</a:t>
            </a:r>
            <a:r>
              <a:rPr lang="en-US" dirty="0"/>
              <a:t> +NaCO</a:t>
            </a:r>
            <a:r>
              <a:rPr lang="en-US" baseline="-25000" dirty="0"/>
              <a:t>3      </a:t>
            </a:r>
            <a:r>
              <a:rPr lang="en-US" dirty="0">
                <a:sym typeface="Wingdings" panose="05000000000000000000" pitchFamily="2" charset="2"/>
              </a:rPr>
              <a:t></a:t>
            </a:r>
            <a:r>
              <a:rPr lang="en-US" dirty="0"/>
              <a:t>MgCO3    +2NaHCO</a:t>
            </a:r>
            <a:r>
              <a:rPr lang="en-US" baseline="-25000" dirty="0"/>
              <a:t>3</a:t>
            </a:r>
            <a:endParaRPr lang="en-US" dirty="0"/>
          </a:p>
        </p:txBody>
      </p:sp>
      <p:sp>
        <p:nvSpPr>
          <p:cNvPr id="17" name="Rectangle 1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836970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  Lime Soda Method: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Lime soda method is combination of Clark’s method and soda ash method. In this method both temporary and permanent hardness of water is removed. </a:t>
            </a:r>
            <a:endParaRPr lang="en-US" dirty="0" smtClean="0"/>
          </a:p>
          <a:p>
            <a:r>
              <a:rPr lang="en-US" dirty="0" smtClean="0"/>
              <a:t>The </a:t>
            </a:r>
            <a:r>
              <a:rPr lang="en-US" dirty="0"/>
              <a:t>lime reacts with bicarbonates and carbonate while the soda ash reacts with chlorides and </a:t>
            </a:r>
            <a:r>
              <a:rPr lang="en-US" dirty="0" err="1"/>
              <a:t>sulphate</a:t>
            </a:r>
            <a:r>
              <a:rPr lang="en-US" dirty="0"/>
              <a:t> to produce insoluble carbonates. Thus the water becomes soft.</a:t>
            </a:r>
          </a:p>
          <a:p>
            <a:endParaRPr lang="en-US" dirty="0"/>
          </a:p>
        </p:txBody>
      </p:sp>
    </p:spTree>
    <p:extLst>
      <p:ext uri="{BB962C8B-B14F-4D97-AF65-F5344CB8AC3E}">
        <p14:creationId xmlns:p14="http://schemas.microsoft.com/office/powerpoint/2010/main" xmlns="" val="355458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EQUATIONS </a:t>
            </a:r>
            <a:endParaRPr lang="en-US" dirty="0"/>
          </a:p>
        </p:txBody>
      </p:sp>
      <p:sp>
        <p:nvSpPr>
          <p:cNvPr id="3" name="Content Placeholder 2"/>
          <p:cNvSpPr>
            <a:spLocks noGrp="1"/>
          </p:cNvSpPr>
          <p:nvPr>
            <p:ph idx="1"/>
          </p:nvPr>
        </p:nvSpPr>
        <p:spPr/>
        <p:txBody>
          <a:bodyPr/>
          <a:lstStyle/>
          <a:p>
            <a:r>
              <a:rPr lang="en-US" dirty="0" err="1"/>
              <a:t>Ca</a:t>
            </a:r>
            <a:r>
              <a:rPr lang="en-US" dirty="0"/>
              <a:t> (HCO</a:t>
            </a:r>
            <a:r>
              <a:rPr lang="en-US" baseline="-25000" dirty="0"/>
              <a:t>3</a:t>
            </a:r>
            <a:r>
              <a:rPr lang="en-US" dirty="0"/>
              <a:t>)</a:t>
            </a:r>
            <a:r>
              <a:rPr lang="en-US" baseline="-25000" dirty="0"/>
              <a:t>2  </a:t>
            </a:r>
            <a:r>
              <a:rPr lang="en-US" dirty="0"/>
              <a:t>+ </a:t>
            </a:r>
            <a:r>
              <a:rPr lang="en-US" dirty="0" err="1"/>
              <a:t>Ca</a:t>
            </a:r>
            <a:r>
              <a:rPr lang="en-US" dirty="0"/>
              <a:t> (OH)</a:t>
            </a:r>
            <a:r>
              <a:rPr lang="en-US" baseline="-25000" dirty="0"/>
              <a:t>2   </a:t>
            </a:r>
            <a:r>
              <a:rPr lang="en-US" dirty="0">
                <a:sym typeface="Wingdings" panose="05000000000000000000" pitchFamily="2" charset="2"/>
              </a:rPr>
              <a:t></a:t>
            </a:r>
            <a:r>
              <a:rPr lang="en-US" dirty="0"/>
              <a:t> +CaCO</a:t>
            </a:r>
            <a:r>
              <a:rPr lang="en-US" baseline="-25000" dirty="0"/>
              <a:t>3</a:t>
            </a:r>
            <a:r>
              <a:rPr lang="en-US" dirty="0"/>
              <a:t> +</a:t>
            </a:r>
            <a:r>
              <a:rPr lang="en-US" dirty="0" smtClean="0"/>
              <a:t>2H</a:t>
            </a:r>
            <a:r>
              <a:rPr lang="en-US" baseline="-25000" dirty="0" smtClean="0"/>
              <a:t>2</a:t>
            </a:r>
            <a:r>
              <a:rPr lang="en-US" dirty="0" smtClean="0"/>
              <a:t>O</a:t>
            </a:r>
          </a:p>
          <a:p>
            <a:r>
              <a:rPr lang="en-US" dirty="0">
                <a:solidFill>
                  <a:schemeClr val="tx1"/>
                </a:solidFill>
                <a:latin typeface="Cambria" panose="02040503050406030204" pitchFamily="18" charset="0"/>
                <a:ea typeface="Times New Roman" panose="02020603050405020304" pitchFamily="18" charset="0"/>
              </a:rPr>
              <a:t> Mg (HCO</a:t>
            </a:r>
            <a:r>
              <a:rPr lang="en-US" baseline="-30000" dirty="0">
                <a:solidFill>
                  <a:schemeClr val="tx1"/>
                </a:solidFill>
                <a:latin typeface="Cambria" panose="02040503050406030204" pitchFamily="18" charset="0"/>
                <a:ea typeface="Times New Roman" panose="02020603050405020304" pitchFamily="18" charset="0"/>
              </a:rPr>
              <a:t>3</a:t>
            </a:r>
            <a:r>
              <a:rPr lang="en-US" dirty="0">
                <a:solidFill>
                  <a:schemeClr val="tx1"/>
                </a:solidFill>
                <a:latin typeface="Cambria" panose="02040503050406030204" pitchFamily="18" charset="0"/>
                <a:ea typeface="Times New Roman" panose="02020603050405020304" pitchFamily="18" charset="0"/>
              </a:rPr>
              <a:t>)</a:t>
            </a:r>
            <a:r>
              <a:rPr lang="en-US" baseline="-30000" dirty="0">
                <a:solidFill>
                  <a:schemeClr val="tx1"/>
                </a:solidFill>
                <a:latin typeface="Cambria" panose="02040503050406030204" pitchFamily="18" charset="0"/>
                <a:ea typeface="Times New Roman" panose="02020603050405020304" pitchFamily="18" charset="0"/>
              </a:rPr>
              <a:t>2</a:t>
            </a:r>
            <a:r>
              <a:rPr lang="en-US" dirty="0">
                <a:solidFill>
                  <a:schemeClr val="tx1"/>
                </a:solidFill>
                <a:latin typeface="Cambria" panose="02040503050406030204" pitchFamily="18" charset="0"/>
                <a:ea typeface="Times New Roman" panose="02020603050405020304" pitchFamily="18" charset="0"/>
              </a:rPr>
              <a:t>+2Ca (OH)</a:t>
            </a:r>
            <a:r>
              <a:rPr lang="en-US" baseline="-30000" dirty="0">
                <a:solidFill>
                  <a:schemeClr val="tx1"/>
                </a:solidFill>
                <a:latin typeface="Cambria" panose="02040503050406030204" pitchFamily="18" charset="0"/>
                <a:ea typeface="Times New Roman" panose="02020603050405020304" pitchFamily="18" charset="0"/>
              </a:rPr>
              <a:t>2   </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a:t>
            </a:r>
            <a:r>
              <a:rPr lang="en-US" dirty="0">
                <a:solidFill>
                  <a:schemeClr val="tx1"/>
                </a:solidFill>
                <a:latin typeface="Cambria" panose="02040503050406030204" pitchFamily="18" charset="0"/>
                <a:ea typeface="Times New Roman" panose="02020603050405020304" pitchFamily="18" charset="0"/>
              </a:rPr>
              <a:t>Mg(OH)</a:t>
            </a:r>
            <a:r>
              <a:rPr lang="en-US"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2    </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 + 2CaCO</a:t>
            </a:r>
            <a:r>
              <a:rPr lang="en-US" baseline="-30000" dirty="0">
                <a:solidFill>
                  <a:schemeClr val="tx1"/>
                </a:solidFill>
                <a:latin typeface="Cambria" panose="02040503050406030204" pitchFamily="18" charset="0"/>
                <a:ea typeface="Times New Roman" panose="02020603050405020304" pitchFamily="18" charset="0"/>
                <a:sym typeface="Wingdings" panose="05000000000000000000" pitchFamily="2" charset="2"/>
              </a:rPr>
              <a:t>3     </a:t>
            </a:r>
            <a:r>
              <a:rPr lang="en-US" dirty="0">
                <a:solidFill>
                  <a:schemeClr val="tx1"/>
                </a:solidFill>
                <a:latin typeface="Cambria" panose="02040503050406030204" pitchFamily="18" charset="0"/>
                <a:ea typeface="Times New Roman" panose="02020603050405020304" pitchFamily="18" charset="0"/>
                <a:sym typeface="Wingdings" panose="05000000000000000000" pitchFamily="2" charset="2"/>
              </a:rPr>
              <a:t>+</a:t>
            </a:r>
            <a:r>
              <a:rPr lang="en-US"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2H</a:t>
            </a:r>
            <a:r>
              <a:rPr lang="en-US" baseline="-30000"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2</a:t>
            </a:r>
            <a:r>
              <a:rPr lang="en-US"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rPr>
              <a:t>O</a:t>
            </a:r>
          </a:p>
          <a:p>
            <a:r>
              <a:rPr lang="en-US" dirty="0"/>
              <a:t>MgCl</a:t>
            </a:r>
            <a:r>
              <a:rPr lang="en-US" baseline="-25000" dirty="0"/>
              <a:t>2          </a:t>
            </a:r>
            <a:r>
              <a:rPr lang="en-US" dirty="0"/>
              <a:t> +Na</a:t>
            </a:r>
            <a:r>
              <a:rPr lang="en-US" baseline="-25000" dirty="0"/>
              <a:t>2</a:t>
            </a:r>
            <a:r>
              <a:rPr lang="en-US" dirty="0"/>
              <a:t>CO</a:t>
            </a:r>
            <a:r>
              <a:rPr lang="en-US" baseline="-25000" dirty="0"/>
              <a:t>3       </a:t>
            </a:r>
            <a:r>
              <a:rPr lang="en-US" dirty="0">
                <a:sym typeface="Wingdings" panose="05000000000000000000" pitchFamily="2" charset="2"/>
              </a:rPr>
              <a:t></a:t>
            </a:r>
            <a:r>
              <a:rPr lang="en-US" dirty="0"/>
              <a:t> MgCO</a:t>
            </a:r>
            <a:r>
              <a:rPr lang="en-US" baseline="-25000" dirty="0"/>
              <a:t>3</a:t>
            </a:r>
            <a:r>
              <a:rPr lang="en-US" dirty="0"/>
              <a:t>+2NaCl</a:t>
            </a:r>
          </a:p>
          <a:p>
            <a:r>
              <a:rPr lang="en-US" dirty="0"/>
              <a:t>CaSO</a:t>
            </a:r>
            <a:r>
              <a:rPr lang="en-US" baseline="-25000" dirty="0"/>
              <a:t>4</a:t>
            </a:r>
            <a:r>
              <a:rPr lang="en-US" dirty="0"/>
              <a:t>         + Na</a:t>
            </a:r>
            <a:r>
              <a:rPr lang="en-US" baseline="-25000" dirty="0"/>
              <a:t>2</a:t>
            </a:r>
            <a:r>
              <a:rPr lang="en-US" dirty="0"/>
              <a:t>CO</a:t>
            </a:r>
            <a:r>
              <a:rPr lang="en-US" baseline="-25000" dirty="0"/>
              <a:t>3     </a:t>
            </a:r>
            <a:r>
              <a:rPr lang="en-US" dirty="0">
                <a:sym typeface="Wingdings" panose="05000000000000000000" pitchFamily="2" charset="2"/>
              </a:rPr>
              <a:t></a:t>
            </a:r>
            <a:r>
              <a:rPr lang="en-US" dirty="0"/>
              <a:t> </a:t>
            </a:r>
            <a:r>
              <a:rPr lang="en-US" dirty="0" smtClean="0"/>
              <a:t>CaCO</a:t>
            </a:r>
            <a:r>
              <a:rPr lang="en-US" baseline="-25000" dirty="0" smtClean="0"/>
              <a:t>3</a:t>
            </a:r>
            <a:r>
              <a:rPr lang="en-US" dirty="0" smtClean="0"/>
              <a:t>+Na</a:t>
            </a:r>
            <a:r>
              <a:rPr lang="en-US" baseline="-25000" dirty="0" smtClean="0"/>
              <a:t>2</a:t>
            </a:r>
            <a:r>
              <a:rPr lang="en-US" dirty="0" smtClean="0"/>
              <a:t>SO</a:t>
            </a:r>
            <a:r>
              <a:rPr lang="en-US" baseline="-25000" dirty="0" smtClean="0"/>
              <a:t>4</a:t>
            </a:r>
          </a:p>
          <a:p>
            <a:r>
              <a:rPr lang="en-US" dirty="0"/>
              <a:t>MgSO</a:t>
            </a:r>
            <a:r>
              <a:rPr lang="en-US" baseline="-25000" dirty="0"/>
              <a:t>4         </a:t>
            </a:r>
            <a:r>
              <a:rPr lang="en-US" dirty="0"/>
              <a:t> +Na</a:t>
            </a:r>
            <a:r>
              <a:rPr lang="en-US" baseline="-25000" dirty="0"/>
              <a:t>2</a:t>
            </a:r>
            <a:r>
              <a:rPr lang="en-US" dirty="0"/>
              <a:t>CO</a:t>
            </a:r>
            <a:r>
              <a:rPr lang="en-US" baseline="-25000" dirty="0"/>
              <a:t>3      </a:t>
            </a:r>
            <a:r>
              <a:rPr lang="en-US" dirty="0">
                <a:sym typeface="Wingdings" panose="05000000000000000000" pitchFamily="2" charset="2"/>
              </a:rPr>
              <a:t></a:t>
            </a:r>
            <a:r>
              <a:rPr lang="en-US" dirty="0"/>
              <a:t>MgCO</a:t>
            </a:r>
            <a:r>
              <a:rPr lang="en-US" baseline="-25000" dirty="0"/>
              <a:t>3</a:t>
            </a:r>
            <a:r>
              <a:rPr lang="en-US" dirty="0"/>
              <a:t> +Na</a:t>
            </a:r>
            <a:r>
              <a:rPr lang="en-US" baseline="-25000" dirty="0"/>
              <a:t>2</a:t>
            </a:r>
            <a:r>
              <a:rPr lang="en-US" dirty="0"/>
              <a:t>SO</a:t>
            </a:r>
            <a:r>
              <a:rPr lang="en-US" baseline="-25000" dirty="0"/>
              <a:t>4</a:t>
            </a:r>
            <a:endParaRPr lang="en-US" dirty="0"/>
          </a:p>
          <a:p>
            <a:r>
              <a:rPr lang="en-US" dirty="0"/>
              <a:t>MgCO</a:t>
            </a:r>
            <a:r>
              <a:rPr lang="en-US" baseline="-25000" dirty="0"/>
              <a:t>3</a:t>
            </a:r>
            <a:r>
              <a:rPr lang="en-US" dirty="0"/>
              <a:t>        +</a:t>
            </a:r>
            <a:r>
              <a:rPr lang="en-US" dirty="0" err="1"/>
              <a:t>Ca</a:t>
            </a:r>
            <a:r>
              <a:rPr lang="en-US" dirty="0"/>
              <a:t> (OH)</a:t>
            </a:r>
            <a:r>
              <a:rPr lang="en-US" baseline="-25000" dirty="0"/>
              <a:t>2   </a:t>
            </a:r>
            <a:r>
              <a:rPr lang="en-US" dirty="0">
                <a:sym typeface="Wingdings" panose="05000000000000000000" pitchFamily="2" charset="2"/>
              </a:rPr>
              <a:t></a:t>
            </a:r>
            <a:r>
              <a:rPr lang="en-US" dirty="0"/>
              <a:t>CaCO</a:t>
            </a:r>
            <a:r>
              <a:rPr lang="en-US" baseline="-25000" dirty="0"/>
              <a:t>3</a:t>
            </a:r>
            <a:r>
              <a:rPr lang="en-US" dirty="0"/>
              <a:t> +Mg(OH)</a:t>
            </a:r>
            <a:r>
              <a:rPr lang="en-US" baseline="-25000" dirty="0"/>
              <a:t>2</a:t>
            </a:r>
            <a:endParaRPr lang="en-US" dirty="0"/>
          </a:p>
          <a:p>
            <a:endParaRPr lang="en-US" dirty="0" smtClean="0">
              <a:solidFill>
                <a:schemeClr val="tx1"/>
              </a:solidFill>
              <a:latin typeface="Cambria" panose="02040503050406030204" pitchFamily="18" charset="0"/>
              <a:ea typeface="Times New Roman" panose="02020603050405020304" pitchFamily="18" charset="0"/>
              <a:sym typeface="Wingdings" panose="05000000000000000000" pitchFamily="2" charset="2"/>
            </a:endParaRPr>
          </a:p>
          <a:p>
            <a:endParaRPr lang="en-US" dirty="0"/>
          </a:p>
          <a:p>
            <a:endParaRPr lang="en-US" dirty="0"/>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576744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TotalTime>
  <Words>484</Words>
  <Application>Microsoft Office PowerPoint</Application>
  <PresentationFormat>Custom</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SOFTENING METHOD OF WATER</vt:lpstr>
      <vt:lpstr>TREATMENT OF WATER:</vt:lpstr>
      <vt:lpstr> Boiling Method  </vt:lpstr>
      <vt:lpstr> Clark’s Method : </vt:lpstr>
      <vt:lpstr>Slide 5</vt:lpstr>
      <vt:lpstr> Methods of  softening permanent hard water : </vt:lpstr>
      <vt:lpstr>1).Soda Ash Method: </vt:lpstr>
      <vt:lpstr>2)  Lime Soda Method: </vt:lpstr>
      <vt:lpstr>EQUATIONS </vt:lpstr>
      <vt:lpstr>FOUR METHODS OF LIME – SODA PROCESS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SOFTENING METHOD OF WATER</dc:title>
  <dc:creator>NAZMA</dc:creator>
  <cp:lastModifiedBy>Tasneem</cp:lastModifiedBy>
  <cp:revision>13</cp:revision>
  <dcterms:created xsi:type="dcterms:W3CDTF">2018-07-18T06:54:15Z</dcterms:created>
  <dcterms:modified xsi:type="dcterms:W3CDTF">2018-07-18T08:04:02Z</dcterms:modified>
</cp:coreProperties>
</file>